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982" r:id="rId2"/>
    <p:sldId id="619" r:id="rId3"/>
    <p:sldId id="963" r:id="rId4"/>
    <p:sldId id="984" r:id="rId5"/>
    <p:sldId id="964" r:id="rId6"/>
    <p:sldId id="985" r:id="rId7"/>
    <p:sldId id="986" r:id="rId8"/>
    <p:sldId id="987" r:id="rId9"/>
    <p:sldId id="988" r:id="rId10"/>
    <p:sldId id="989" r:id="rId11"/>
    <p:sldId id="990" r:id="rId12"/>
    <p:sldId id="991" r:id="rId13"/>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64" d="100"/>
          <a:sy n="64" d="100"/>
        </p:scale>
        <p:origin x="9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10,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375908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Motivations for Reading and Heeding God’s Word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570756"/>
          </a:xfrm>
          <a:prstGeom prst="rect">
            <a:avLst/>
          </a:prstGeom>
          <a:noFill/>
        </p:spPr>
        <p:txBody>
          <a:bodyPr wrap="square" rtlCol="0">
            <a:spAutoFit/>
          </a:bodyPr>
          <a:lstStyle/>
          <a:p>
            <a:pPr marL="514350" lvl="0" indent="-514350" algn="just">
              <a:buFont typeface="+mj-lt"/>
              <a:buAutoNum type="arabicPeriod" startAt="8"/>
            </a:pPr>
            <a:r>
              <a:rPr lang="en-US" sz="2800" dirty="0"/>
              <a:t>to experience God's freedom, grace, peace, and hope (John 8:32; Romans 15:4; 2 Peter 1:1-2) </a:t>
            </a:r>
          </a:p>
          <a:p>
            <a:pPr algn="just"/>
            <a:r>
              <a:rPr lang="en-US" sz="2400" i="1" dirty="0"/>
              <a:t>1 Peter 1:1-2 - 1 Simon Peter, a bond-servant and apostle of Jesus Christ, To those who have received a faith of the same kind as ours, by the righteousness of our God and Savior, Jesus Christ: 2 Grace and peace be multiplied to you in the knowledge of God and of Jesus our Lord; </a:t>
            </a:r>
            <a:endParaRPr lang="en-US" sz="2400" dirty="0"/>
          </a:p>
          <a:p>
            <a:pPr algn="just"/>
            <a:r>
              <a:rPr lang="en-US" sz="2800" dirty="0"/>
              <a:t> </a:t>
            </a:r>
          </a:p>
          <a:p>
            <a:pPr marL="514350" lvl="0" indent="-514350" algn="just">
              <a:buFont typeface="+mj-lt"/>
              <a:buAutoNum type="arabicPeriod" startAt="9"/>
            </a:pPr>
            <a:r>
              <a:rPr lang="en-US" sz="2800" dirty="0"/>
              <a:t>to live well for God, expressing our love for Him (John 14:23­‐24; Romans 12:2; 1Thessalonians 4:1­‐8) </a:t>
            </a:r>
          </a:p>
          <a:p>
            <a:pPr algn="just"/>
            <a:r>
              <a:rPr lang="en-US" sz="2400" i="1" dirty="0"/>
              <a:t>John 14:23-24 - 23 Jesus answered and said to him, “If anyone loves Me, he will keep My word; and My Father will love him, and We will come to him and make Our abode with him. 24 He who does not love Me does not keep My words; and the word which you hear is not Mine, but the Father's who sent Me.” </a:t>
            </a:r>
            <a:endParaRPr lang="en-US" sz="2400" dirty="0"/>
          </a:p>
        </p:txBody>
      </p:sp>
    </p:spTree>
    <p:extLst>
      <p:ext uri="{BB962C8B-B14F-4D97-AF65-F5344CB8AC3E}">
        <p14:creationId xmlns:p14="http://schemas.microsoft.com/office/powerpoint/2010/main" val="44158376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525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7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Motivations for Reading and Heeding God’s Word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2492990"/>
          </a:xfrm>
          <a:prstGeom prst="rect">
            <a:avLst/>
          </a:prstGeom>
          <a:noFill/>
        </p:spPr>
        <p:txBody>
          <a:bodyPr wrap="square" rtlCol="0">
            <a:spAutoFit/>
          </a:bodyPr>
          <a:lstStyle/>
          <a:p>
            <a:pPr marL="514350" lvl="0" indent="-514350" algn="just">
              <a:buFont typeface="+mj-lt"/>
              <a:buAutoNum type="arabicPeriod" startAt="10"/>
            </a:pPr>
            <a:r>
              <a:rPr lang="en-US" sz="2800" dirty="0"/>
              <a:t>to minister to Christ – followers and to those who have yet to respond to the gospel, experiencing God’s approval for work well done (Joshua 1:8; 2 Timothy 2:15; 3:16­‐17) </a:t>
            </a:r>
          </a:p>
          <a:p>
            <a:pPr algn="just"/>
            <a:r>
              <a:rPr lang="en-US" sz="2400" i="1" dirty="0"/>
              <a:t> 2 Timothy 3:16-17 - 16 All Scripture is inspired by God and profitable for teaching, for reproof, for correction, for training in righteousness; 17 so that the man of God may be adequate, equipped for every good work.</a:t>
            </a:r>
            <a:endParaRPr lang="en-US" sz="2400" dirty="0"/>
          </a:p>
        </p:txBody>
      </p:sp>
    </p:spTree>
    <p:extLst>
      <p:ext uri="{BB962C8B-B14F-4D97-AF65-F5344CB8AC3E}">
        <p14:creationId xmlns:p14="http://schemas.microsoft.com/office/powerpoint/2010/main" val="25436457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15ED3-B693-41E3-B462-6BBA6BAFA39D}"/>
              </a:ext>
            </a:extLst>
          </p:cNvPr>
          <p:cNvSpPr txBox="1"/>
          <p:nvPr/>
        </p:nvSpPr>
        <p:spPr>
          <a:xfrm>
            <a:off x="1559490" y="4677419"/>
            <a:ext cx="9143999" cy="1323439"/>
          </a:xfrm>
          <a:prstGeom prst="rect">
            <a:avLst/>
          </a:prstGeom>
          <a:noFill/>
        </p:spPr>
        <p:txBody>
          <a:bodyPr wrap="square" rtlCol="0">
            <a:spAutoFit/>
          </a:bodyPr>
          <a:lstStyle/>
          <a:p>
            <a:pPr algn="ctr"/>
            <a:r>
              <a:rPr lang="en-US" sz="4000" b="1" dirty="0">
                <a:latin typeface="Candara" panose="020E0502030303020204" pitchFamily="34" charset="0"/>
              </a:rPr>
              <a:t>Cultivating a Heart for Reading and Heeding God’s Word</a:t>
            </a:r>
          </a:p>
        </p:txBody>
      </p:sp>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10, 2021</a:t>
            </a:r>
          </a:p>
        </p:txBody>
      </p:sp>
      <p:pic>
        <p:nvPicPr>
          <p:cNvPr id="7" name="Picture 6" descr="Text, letter&#10;&#10;Description automatically generated">
            <a:extLst>
              <a:ext uri="{FF2B5EF4-FFF2-40B4-BE49-F238E27FC236}">
                <a16:creationId xmlns:a16="http://schemas.microsoft.com/office/drawing/2014/main" id="{7CAE32DA-316E-4F79-B054-1035A964C161}"/>
              </a:ext>
            </a:extLst>
          </p:cNvPr>
          <p:cNvPicPr>
            <a:picLocks noChangeAspect="1"/>
          </p:cNvPicPr>
          <p:nvPr/>
        </p:nvPicPr>
        <p:blipFill>
          <a:blip r:embed="rId2"/>
          <a:stretch>
            <a:fillRect/>
          </a:stretch>
        </p:blipFill>
        <p:spPr>
          <a:xfrm>
            <a:off x="223378" y="931134"/>
            <a:ext cx="11775261" cy="3679769"/>
          </a:xfrm>
          <a:prstGeom prst="rect">
            <a:avLst/>
          </a:prstGeom>
        </p:spPr>
      </p:pic>
    </p:spTree>
    <p:extLst>
      <p:ext uri="{BB962C8B-B14F-4D97-AF65-F5344CB8AC3E}">
        <p14:creationId xmlns:p14="http://schemas.microsoft.com/office/powerpoint/2010/main" val="389443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Colossians 3:16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2062103"/>
          </a:xfrm>
          <a:prstGeom prst="rect">
            <a:avLst/>
          </a:prstGeom>
          <a:noFill/>
        </p:spPr>
        <p:txBody>
          <a:bodyPr wrap="square" rtlCol="0">
            <a:spAutoFit/>
          </a:bodyPr>
          <a:lstStyle/>
          <a:p>
            <a:pPr marL="0" marR="0" algn="just"/>
            <a:r>
              <a:rPr lang="en-US" sz="3200" i="1" dirty="0">
                <a:effectLst/>
                <a:latin typeface="Helvetica" panose="020B0604020202020204" pitchFamily="34" charset="0"/>
                <a:ea typeface="Times New Roman" panose="02020603050405020304" pitchFamily="18" charset="0"/>
                <a:cs typeface="Times New Roman" panose="02020603050405020304" pitchFamily="18" charset="0"/>
              </a:rPr>
              <a:t>Let the word of Christ richly dwell within you, with all wisdom teaching and admonishing one another with psalms and hymns and spiritual songs, singing with thankfulness in your hearts to God. (NASB95)</a:t>
            </a:r>
            <a:endParaRPr lang="en-US" sz="32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D87ED7D-0DEB-4F3F-A472-04A80D27AF7C}"/>
              </a:ext>
            </a:extLst>
          </p:cNvPr>
          <p:cNvSpPr txBox="1"/>
          <p:nvPr/>
        </p:nvSpPr>
        <p:spPr>
          <a:xfrm>
            <a:off x="303182" y="3380824"/>
            <a:ext cx="11590636" cy="2062103"/>
          </a:xfrm>
          <a:prstGeom prst="rect">
            <a:avLst/>
          </a:prstGeom>
          <a:noFill/>
        </p:spPr>
        <p:txBody>
          <a:bodyPr wrap="square" rtlCol="0">
            <a:spAutoFit/>
          </a:bodyPr>
          <a:lstStyle/>
          <a:p>
            <a:pPr marL="0" marR="0" algn="just"/>
            <a:r>
              <a:rPr lang="en-US" sz="3200" i="1" dirty="0">
                <a:effectLst/>
                <a:latin typeface="Helvetica" panose="020B0604020202020204" pitchFamily="34" charset="0"/>
                <a:ea typeface="Times New Roman" panose="02020603050405020304" pitchFamily="18" charset="0"/>
                <a:cs typeface="Times New Roman" panose="02020603050405020304" pitchFamily="18" charset="0"/>
              </a:rPr>
              <a:t>Let the word of Christ dwell in you richly, teaching and admonishing one another in all wisdom, singing psalms and hymns and spiritual songs, with thankfulness in your hearts to God. (ESV)</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Hearing from God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3372526"/>
          </a:xfrm>
          <a:prstGeom prst="rect">
            <a:avLst/>
          </a:prstGeom>
          <a:noFill/>
        </p:spPr>
        <p:txBody>
          <a:bodyPr wrap="square" rtlCol="0">
            <a:spAutoFit/>
          </a:bodyPr>
          <a:lstStyle/>
          <a:p>
            <a:pPr marL="0" marR="0" algn="just">
              <a:lnSpc>
                <a:spcPct val="107000"/>
              </a:lnSpc>
              <a:spcBef>
                <a:spcPts val="1200"/>
              </a:spcBef>
              <a:spcAft>
                <a:spcPts val="0"/>
              </a:spcAft>
            </a:pPr>
            <a:r>
              <a:rPr lang="en-US" sz="4800" b="1" kern="0" dirty="0">
                <a:effectLst/>
                <a:latin typeface="Calibri Light" panose="020F0302020204030204" pitchFamily="34" charset="0"/>
                <a:ea typeface="Times New Roman" panose="02020603050405020304" pitchFamily="18" charset="0"/>
                <a:cs typeface="Times New Roman" panose="02020603050405020304" pitchFamily="18" charset="0"/>
              </a:rPr>
              <a:t>“If you want to hear God speak, read your Bible. If you want to hear God speak audibly, read your Bible out loud.”</a:t>
            </a:r>
          </a:p>
          <a:p>
            <a:pPr marL="0" marR="0" algn="r">
              <a:lnSpc>
                <a:spcPct val="107000"/>
              </a:lnSpc>
              <a:spcBef>
                <a:spcPts val="1200"/>
              </a:spcBef>
              <a:spcAft>
                <a:spcPts val="0"/>
              </a:spcAft>
            </a:pPr>
            <a:r>
              <a:rPr lang="en-US" sz="4800" b="1" kern="0" dirty="0">
                <a:latin typeface="Calibri Light" panose="020F0302020204030204" pitchFamily="34" charset="0"/>
                <a:ea typeface="Times New Roman" panose="02020603050405020304" pitchFamily="18" charset="0"/>
                <a:cs typeface="Times New Roman" panose="02020603050405020304" pitchFamily="18" charset="0"/>
              </a:rPr>
              <a:t>~Justin Peters</a:t>
            </a:r>
            <a:endParaRPr lang="en-US" sz="48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a:pPr>
            <a:r>
              <a:rPr lang="en-US" sz="3600" b="1" cap="none" dirty="0">
                <a:solidFill>
                  <a:srgbClr val="00B0F0"/>
                </a:solidFill>
                <a:latin typeface="+mn-lt"/>
              </a:rPr>
              <a:t>Delighting in God’s Word Begins with the Heart</a:t>
            </a:r>
            <a:endParaRPr lang="en-US" sz="3600" b="1" cap="none" baseline="30000" dirty="0">
              <a:solidFill>
                <a:srgbClr val="00B0F0"/>
              </a:solidFill>
              <a:latin typeface="+mn-lt"/>
            </a:endParaRPr>
          </a:p>
        </p:txBody>
      </p:sp>
      <p:sp>
        <p:nvSpPr>
          <p:cNvPr id="2" name="TextBox 1">
            <a:extLst>
              <a:ext uri="{FF2B5EF4-FFF2-40B4-BE49-F238E27FC236}">
                <a16:creationId xmlns:a16="http://schemas.microsoft.com/office/drawing/2014/main" id="{32E1C924-2E1A-4058-AA4D-953B979201D9}"/>
              </a:ext>
            </a:extLst>
          </p:cNvPr>
          <p:cNvSpPr txBox="1"/>
          <p:nvPr/>
        </p:nvSpPr>
        <p:spPr>
          <a:xfrm>
            <a:off x="300682" y="934928"/>
            <a:ext cx="11590636" cy="523220"/>
          </a:xfrm>
          <a:prstGeom prst="rect">
            <a:avLst/>
          </a:prstGeom>
          <a:noFill/>
        </p:spPr>
        <p:txBody>
          <a:bodyPr wrap="square" rtlCol="0">
            <a:spAutoFit/>
          </a:bodyPr>
          <a:lstStyle/>
          <a:p>
            <a:pPr marL="0" marR="0" algn="just">
              <a:spcBef>
                <a:spcPts val="0"/>
              </a:spcBef>
              <a:spcAft>
                <a:spcPts val="0"/>
              </a:spcAft>
            </a:pPr>
            <a:r>
              <a:rPr lang="en-US" sz="2800" dirty="0">
                <a:effectLst/>
                <a:latin typeface="Calibri" panose="020F0502020204030204" pitchFamily="34" charset="0"/>
                <a:ea typeface="Times New Roman" panose="02020603050405020304" pitchFamily="18" charset="0"/>
              </a:rPr>
              <a:t>READ</a:t>
            </a:r>
            <a:r>
              <a:rPr lang="en-US" sz="2800" i="1" dirty="0">
                <a:effectLst/>
                <a:latin typeface="Calibri" panose="020F0502020204030204" pitchFamily="34" charset="0"/>
                <a:ea typeface="Times New Roman" panose="02020603050405020304" pitchFamily="18" charset="0"/>
              </a:rPr>
              <a:t>: Mark 4:3-20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E5A8F09-DEF4-402F-8DAD-4BC0A884F931}"/>
              </a:ext>
            </a:extLst>
          </p:cNvPr>
          <p:cNvSpPr txBox="1"/>
          <p:nvPr/>
        </p:nvSpPr>
        <p:spPr>
          <a:xfrm>
            <a:off x="300682" y="1458148"/>
            <a:ext cx="11590636" cy="2246769"/>
          </a:xfrm>
          <a:prstGeom prst="rect">
            <a:avLst/>
          </a:prstGeom>
          <a:noFill/>
        </p:spPr>
        <p:txBody>
          <a:bodyPr wrap="square" rtlCol="0">
            <a:spAutoFit/>
          </a:bodyPr>
          <a:lstStyle/>
          <a:p>
            <a:pPr algn="just"/>
            <a:r>
              <a:rPr lang="en-US" sz="2800" dirty="0">
                <a:latin typeface="Calibri" panose="020F0502020204030204" pitchFamily="34" charset="0"/>
                <a:cs typeface="Calibri" panose="020F0502020204030204" pitchFamily="34" charset="0"/>
              </a:rPr>
              <a:t>Four types of “heart” soil:</a:t>
            </a:r>
          </a:p>
          <a:p>
            <a:pPr marL="514350" indent="-514350" algn="just">
              <a:buAutoNum type="arabicPeriod"/>
            </a:pPr>
            <a:r>
              <a:rPr lang="en-US" sz="2800" dirty="0">
                <a:latin typeface="Calibri" panose="020F0502020204030204" pitchFamily="34" charset="0"/>
                <a:cs typeface="Calibri" panose="020F0502020204030204" pitchFamily="34" charset="0"/>
              </a:rPr>
              <a:t>Hard-packed</a:t>
            </a:r>
          </a:p>
          <a:p>
            <a:pPr marL="514350" indent="-514350" algn="just">
              <a:buAutoNum type="arabicPeriod"/>
            </a:pPr>
            <a:r>
              <a:rPr lang="en-US" sz="2800" dirty="0">
                <a:latin typeface="Calibri" panose="020F0502020204030204" pitchFamily="34" charset="0"/>
                <a:cs typeface="Calibri" panose="020F0502020204030204" pitchFamily="34" charset="0"/>
              </a:rPr>
              <a:t>Rocky soil</a:t>
            </a:r>
          </a:p>
          <a:p>
            <a:pPr marL="514350" indent="-514350" algn="just">
              <a:buAutoNum type="arabicPeriod"/>
            </a:pPr>
            <a:r>
              <a:rPr lang="en-US" sz="2800" dirty="0">
                <a:latin typeface="Calibri" panose="020F0502020204030204" pitchFamily="34" charset="0"/>
                <a:cs typeface="Calibri" panose="020F0502020204030204" pitchFamily="34" charset="0"/>
              </a:rPr>
              <a:t>Thorny/weedy soil</a:t>
            </a:r>
          </a:p>
          <a:p>
            <a:pPr marL="514350" indent="-514350" algn="just">
              <a:buAutoNum type="arabicPeriod"/>
            </a:pPr>
            <a:r>
              <a:rPr lang="en-US" sz="2800" dirty="0">
                <a:latin typeface="Calibri" panose="020F0502020204030204" pitchFamily="34" charset="0"/>
                <a:cs typeface="Calibri" panose="020F0502020204030204" pitchFamily="34" charset="0"/>
              </a:rPr>
              <a:t>Fertile soil</a:t>
            </a:r>
          </a:p>
        </p:txBody>
      </p:sp>
      <p:sp>
        <p:nvSpPr>
          <p:cNvPr id="5" name="TextBox 4">
            <a:extLst>
              <a:ext uri="{FF2B5EF4-FFF2-40B4-BE49-F238E27FC236}">
                <a16:creationId xmlns:a16="http://schemas.microsoft.com/office/drawing/2014/main" id="{DC57B31F-9CDE-4CEF-B977-47CDF90378A7}"/>
              </a:ext>
            </a:extLst>
          </p:cNvPr>
          <p:cNvSpPr txBox="1"/>
          <p:nvPr/>
        </p:nvSpPr>
        <p:spPr>
          <a:xfrm>
            <a:off x="318172" y="4248814"/>
            <a:ext cx="11590636" cy="523220"/>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Which type of soil most describes you heart right now?</a:t>
            </a:r>
          </a:p>
        </p:txBody>
      </p:sp>
    </p:spTree>
    <p:extLst>
      <p:ext uri="{BB962C8B-B14F-4D97-AF65-F5344CB8AC3E}">
        <p14:creationId xmlns:p14="http://schemas.microsoft.com/office/powerpoint/2010/main" val="197878892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1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750"/>
                            </p:stCondLst>
                            <p:childTnLst>
                              <p:par>
                                <p:cTn id="13" presetID="10" presetClass="entr" presetSubtype="0"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7750"/>
                            </p:stCondLst>
                            <p:childTnLst>
                              <p:par>
                                <p:cTn id="17" presetID="10" presetClass="entr" presetSubtype="0" fill="hold" grpId="0" nodeType="afterEffect">
                                  <p:stCondLst>
                                    <p:cond delay="12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10750"/>
                            </p:stCondLst>
                            <p:childTnLst>
                              <p:par>
                                <p:cTn id="21" presetID="10" presetClass="entr" presetSubtype="0" fill="hold" grpId="0" nodeType="afterEffect">
                                  <p:stCondLst>
                                    <p:cond delay="12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1 Corinthians 2:14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2554545"/>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Times New Roman" panose="02020603050405020304" pitchFamily="18" charset="0"/>
                <a:cs typeface="Calibri" panose="020F0502020204030204" pitchFamily="34" charset="0"/>
              </a:rPr>
              <a:t>But a natural man does not accept the things of the Spirit of God, for they are foolishness to him; and he cannot understand them, because they are spiritually appraised.</a:t>
            </a:r>
            <a:r>
              <a:rPr lang="en-US" sz="4000" dirty="0">
                <a:effectLst/>
                <a:latin typeface="Calibri" panose="020F0502020204030204" pitchFamily="34" charset="0"/>
                <a:ea typeface="Times New Roman" panose="02020603050405020304" pitchFamily="18" charset="0"/>
                <a:cs typeface="Calibri" panose="020F0502020204030204" pitchFamily="34" charset="0"/>
              </a:rPr>
              <a:t> </a:t>
            </a:r>
            <a:endParaRPr lang="en-US" sz="4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846970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Ezekiel 36:26-27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3785652"/>
          </a:xfrm>
          <a:prstGeom prst="rect">
            <a:avLst/>
          </a:prstGeom>
          <a:noFill/>
        </p:spPr>
        <p:txBody>
          <a:bodyPr wrap="square" rtlCol="0">
            <a:spAutoFit/>
          </a:bodyPr>
          <a:lstStyle/>
          <a:p>
            <a:pPr marL="0" marR="0" algn="just"/>
            <a:r>
              <a:rPr lang="en-US" sz="4000" i="1" dirty="0">
                <a:effectLst/>
                <a:latin typeface="Calibri" panose="020F0502020204030204" pitchFamily="34" charset="0"/>
                <a:ea typeface="Times New Roman" panose="02020603050405020304" pitchFamily="18" charset="0"/>
                <a:cs typeface="Calibri" panose="020F0502020204030204" pitchFamily="34" charset="0"/>
              </a:rPr>
              <a:t>26 Moreover, I will give you a new heart and put a new spirit within you; and I will remove the heart of stone from your flesh and give you a heart of flesh. 27 I will put My Spirit within you and cause you to walk in My statutes, and you will be careful to observe My ordinances</a:t>
            </a:r>
            <a:r>
              <a:rPr lang="en-US" sz="4000" dirty="0">
                <a:effectLst/>
                <a:latin typeface="Calibri" panose="020F0502020204030204" pitchFamily="34" charset="0"/>
                <a:ea typeface="Times New Roman" panose="02020603050405020304" pitchFamily="18" charset="0"/>
                <a:cs typeface="Calibri" panose="020F0502020204030204" pitchFamily="34" charset="0"/>
              </a:rPr>
              <a:t>. </a:t>
            </a:r>
          </a:p>
        </p:txBody>
      </p:sp>
    </p:spTree>
    <p:extLst>
      <p:ext uri="{BB962C8B-B14F-4D97-AF65-F5344CB8AC3E}">
        <p14:creationId xmlns:p14="http://schemas.microsoft.com/office/powerpoint/2010/main" val="427339784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Motivations for Reading and Heeding God’s Word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447645"/>
          </a:xfrm>
          <a:prstGeom prst="rect">
            <a:avLst/>
          </a:prstGeom>
          <a:noFill/>
        </p:spPr>
        <p:txBody>
          <a:bodyPr wrap="square" rtlCol="0">
            <a:spAutoFit/>
          </a:bodyPr>
          <a:lstStyle/>
          <a:p>
            <a:pPr marL="514350" marR="0" lvl="0" indent="-514350" algn="just">
              <a:spcBef>
                <a:spcPts val="0"/>
              </a:spcBef>
              <a:spcAft>
                <a:spcPts val="0"/>
              </a:spcAft>
              <a:buFont typeface="+mj-lt"/>
              <a:buAutoNum type="arabicPeriod"/>
            </a:pPr>
            <a:r>
              <a:rPr lang="en-US" sz="2800" dirty="0">
                <a:effectLst/>
                <a:latin typeface="Helvetica" panose="020B0604020202020204" pitchFamily="34" charset="0"/>
                <a:ea typeface="Times New Roman" panose="02020603050405020304" pitchFamily="18" charset="0"/>
                <a:cs typeface="Times New Roman" panose="02020603050405020304" pitchFamily="18" charset="0"/>
              </a:rPr>
              <a:t>to experience consistent joy (Psalm 119:111)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I have inherited Your testimonies forever, For they are the joy of my heart.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800" dirty="0">
                <a:effectLst/>
                <a:latin typeface="Helvetica" panose="020B060402020202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514350" marR="0" lvl="0" indent="-514350" algn="just">
              <a:spcBef>
                <a:spcPts val="0"/>
              </a:spcBef>
              <a:spcAft>
                <a:spcPts val="0"/>
              </a:spcAft>
              <a:buFont typeface="+mj-lt"/>
              <a:buAutoNum type="arabicPeriod" startAt="2"/>
            </a:pPr>
            <a:r>
              <a:rPr lang="en-US" sz="2800" dirty="0">
                <a:effectLst/>
                <a:latin typeface="Helvetica" panose="020B0604020202020204" pitchFamily="34" charset="0"/>
                <a:ea typeface="Times New Roman" panose="02020603050405020304" pitchFamily="18" charset="0"/>
                <a:cs typeface="Times New Roman" panose="02020603050405020304" pitchFamily="18" charset="0"/>
              </a:rPr>
              <a:t>to sort out our thoughts and motivations (Hebrews 4:12)</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i="1" dirty="0">
                <a:effectLst/>
                <a:latin typeface="Calibri" panose="020F0502020204030204" pitchFamily="34" charset="0"/>
                <a:ea typeface="Times New Roman" panose="02020603050405020304" pitchFamily="18" charset="0"/>
                <a:cs typeface="Calibri" panose="020F0502020204030204" pitchFamily="34" charset="0"/>
              </a:rPr>
              <a:t>For the word of God is living and active and sharper than any two-edged sword, and piercing as far as the division of soul and spirit, of both joints and marrow, and able to judge the thoughts and intentions of the heart.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800" dirty="0">
                <a:effectLst/>
                <a:latin typeface="Helvetica" panose="020B060402020202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514350" marR="0" lvl="0" indent="-514350" algn="just">
              <a:spcBef>
                <a:spcPts val="0"/>
              </a:spcBef>
              <a:spcAft>
                <a:spcPts val="0"/>
              </a:spcAft>
              <a:buFont typeface="+mj-lt"/>
              <a:buAutoNum type="arabicPeriod" startAt="3"/>
            </a:pPr>
            <a:r>
              <a:rPr lang="en-US" sz="2800" dirty="0">
                <a:effectLst/>
                <a:latin typeface="Helvetica" panose="020B0604020202020204" pitchFamily="34" charset="0"/>
                <a:ea typeface="Times New Roman" panose="02020603050405020304" pitchFamily="18" charset="0"/>
                <a:cs typeface="Times New Roman" panose="02020603050405020304" pitchFamily="18" charset="0"/>
              </a:rPr>
              <a:t>to guard ourselves from sin and error (Ephesians 6:11-­17; 1 Peter 2:1­</a:t>
            </a:r>
            <a:r>
              <a:rPr lang="en-US" sz="2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2800" dirty="0">
                <a:effectLst/>
                <a:latin typeface="Helvetica" panose="020B0604020202020204" pitchFamily="34" charset="0"/>
                <a:ea typeface="Times New Roman" panose="02020603050405020304" pitchFamily="18" charset="0"/>
                <a:cs typeface="Times New Roman" panose="02020603050405020304" pitchFamily="18" charset="0"/>
              </a:rPr>
              <a:t>2)</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2400" dirty="0">
                <a:effectLst/>
                <a:latin typeface="Helvetica" panose="020B0604020202020204" pitchFamily="34" charset="0"/>
                <a:ea typeface="Times New Roman" panose="02020603050405020304" pitchFamily="18" charset="0"/>
                <a:cs typeface="Times New Roman" panose="02020603050405020304" pitchFamily="18" charset="0"/>
              </a:rPr>
              <a:t>1 Peter 2:1-2 -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1 Therefore, putting aside all malice and all deceit and hypocrisy and envy and all slander, 2 like newborn babies, long for the pure milk of the word, so that by it you may grow in respect to salvation…</a:t>
            </a:r>
            <a:endParaRPr lang="en-US" sz="24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14310776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75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1750"/>
                                        <p:tgtEl>
                                          <p:spTgt spid="2">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Motivations for Reading and Heeding God’s Word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4462760"/>
          </a:xfrm>
          <a:prstGeom prst="rect">
            <a:avLst/>
          </a:prstGeom>
          <a:noFill/>
        </p:spPr>
        <p:txBody>
          <a:bodyPr wrap="square" rtlCol="0">
            <a:spAutoFit/>
          </a:bodyPr>
          <a:lstStyle/>
          <a:p>
            <a:pPr marL="514350" lvl="0" indent="-514350" algn="just">
              <a:buFont typeface="+mj-lt"/>
              <a:buAutoNum type="arabicPeriod" startAt="4"/>
            </a:pPr>
            <a:r>
              <a:rPr lang="en-US" sz="2800" dirty="0"/>
              <a:t>to know God in a personal relationship (1Corinthians 1:21; Galatians 4:8­‐9; 1 Timothy 4:16)</a:t>
            </a:r>
          </a:p>
          <a:p>
            <a:pPr algn="just"/>
            <a:r>
              <a:rPr lang="en-US" sz="2400" i="1" dirty="0"/>
              <a:t>1 Timothy 4:16 - Pay close attention to yourself and to your teaching; persevere in these things, for as you do this you will ensure salvation both for yourself and for those who hear you.</a:t>
            </a:r>
          </a:p>
          <a:p>
            <a:pPr algn="just"/>
            <a:endParaRPr lang="en-US" sz="2800" dirty="0"/>
          </a:p>
          <a:p>
            <a:pPr marL="514350" lvl="0" indent="-514350" algn="just">
              <a:buFont typeface="+mj-lt"/>
              <a:buAutoNum type="arabicPeriod" startAt="5"/>
            </a:pPr>
            <a:r>
              <a:rPr lang="en-US" sz="2800" dirty="0"/>
              <a:t>to know truth and think clearly about what God says is valuable (2 Peter 1:20-21)</a:t>
            </a:r>
          </a:p>
          <a:p>
            <a:pPr algn="just"/>
            <a:r>
              <a:rPr lang="en-US" sz="2400" i="1" dirty="0"/>
              <a:t>20 But know this first of all, that no prophecy of Scripture is a matter of one's own interpretation, 21 for no prophecy was ever made by an act of human will, but men moved by the Holy Spirit spoke from God.</a:t>
            </a:r>
            <a:endParaRPr lang="en-US" sz="2800" dirty="0"/>
          </a:p>
        </p:txBody>
      </p:sp>
    </p:spTree>
    <p:extLst>
      <p:ext uri="{BB962C8B-B14F-4D97-AF65-F5344CB8AC3E}">
        <p14:creationId xmlns:p14="http://schemas.microsoft.com/office/powerpoint/2010/main" val="335942822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75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75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200" b="1" dirty="0">
                <a:solidFill>
                  <a:srgbClr val="00B0F0"/>
                </a:solidFill>
              </a:rPr>
              <a:t>Motivations for Reading and Heeding God’s Word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89962"/>
            <a:ext cx="11590636" cy="5201424"/>
          </a:xfrm>
          <a:prstGeom prst="rect">
            <a:avLst/>
          </a:prstGeom>
          <a:noFill/>
        </p:spPr>
        <p:txBody>
          <a:bodyPr wrap="square" rtlCol="0">
            <a:spAutoFit/>
          </a:bodyPr>
          <a:lstStyle/>
          <a:p>
            <a:pPr marL="514350" lvl="0" indent="-514350" algn="just">
              <a:buFont typeface="+mj-lt"/>
              <a:buAutoNum type="arabicPeriod" startAt="6"/>
            </a:pPr>
            <a:r>
              <a:rPr lang="en-US" sz="2800" dirty="0"/>
              <a:t>to be built up as a community with other believers (Acts 20:32; Ephesians 4:14­‐16)</a:t>
            </a:r>
          </a:p>
          <a:p>
            <a:pPr algn="just"/>
            <a:r>
              <a:rPr lang="en-US" sz="2400" i="1" dirty="0"/>
              <a:t>Acts 20:32 - And now I commend you to God and to the word of His grace, which is able to build you up and to give you the inheritance among all those who are sanctified. </a:t>
            </a:r>
            <a:endParaRPr lang="en-US" sz="2400" dirty="0"/>
          </a:p>
          <a:p>
            <a:pPr algn="just"/>
            <a:r>
              <a:rPr lang="en-US" sz="2800" dirty="0"/>
              <a:t> </a:t>
            </a:r>
          </a:p>
          <a:p>
            <a:pPr marL="514350" lvl="0" indent="-514350" algn="just">
              <a:buFont typeface="+mj-lt"/>
              <a:buAutoNum type="arabicPeriod" startAt="7"/>
            </a:pPr>
            <a:r>
              <a:rPr lang="en-US" sz="2800" dirty="0"/>
              <a:t>to reject conformity to the world as we renew our minds (Romans 12:1­‐2; 1 Peter 2:1­‐2)</a:t>
            </a:r>
          </a:p>
          <a:p>
            <a:pPr algn="just"/>
            <a:r>
              <a:rPr lang="en-US" sz="2400" i="1" dirty="0"/>
              <a:t>Romans 12:1-2 - 1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 </a:t>
            </a:r>
            <a:endParaRPr lang="en-US" sz="2400" dirty="0"/>
          </a:p>
        </p:txBody>
      </p:sp>
    </p:spTree>
    <p:extLst>
      <p:ext uri="{BB962C8B-B14F-4D97-AF65-F5344CB8AC3E}">
        <p14:creationId xmlns:p14="http://schemas.microsoft.com/office/powerpoint/2010/main" val="109062209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75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750"/>
                                        <p:tgtEl>
                                          <p:spTgt spid="2">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1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10737</TotalTime>
  <Words>1012</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Calibri Light</vt:lpstr>
      <vt:lpstr>Cambria Math</vt:lpstr>
      <vt:lpstr>Candara</vt:lpstr>
      <vt:lpstr>Century Gothic</vt:lpstr>
      <vt:lpstr>Helvetica</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201</cp:revision>
  <cp:lastPrinted>2020-05-22T15:03:41Z</cp:lastPrinted>
  <dcterms:created xsi:type="dcterms:W3CDTF">2019-06-22T19:37:39Z</dcterms:created>
  <dcterms:modified xsi:type="dcterms:W3CDTF">2021-01-10T23:30:46Z</dcterms:modified>
</cp:coreProperties>
</file>